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1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78" r:id="rId6"/>
    <p:sldId id="279" r:id="rId7"/>
    <p:sldId id="280" r:id="rId8"/>
    <p:sldId id="281" r:id="rId9"/>
    <p:sldId id="268" r:id="rId10"/>
    <p:sldId id="266" r:id="rId11"/>
    <p:sldId id="28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verview" id="{423AA387-A2B2-1A43-8B97-410A69F832CF}">
          <p14:sldIdLst>
            <p14:sldId id="256"/>
            <p14:sldId id="258"/>
            <p14:sldId id="259"/>
            <p14:sldId id="260"/>
          </p14:sldIdLst>
        </p14:section>
        <p14:section name="Top Seasons" id="{6A17C52B-9B8E-A746-BBA6-F059B85F8DF5}">
          <p14:sldIdLst>
            <p14:sldId id="278"/>
            <p14:sldId id="279"/>
            <p14:sldId id="280"/>
            <p14:sldId id="281"/>
            <p14:sldId id="268"/>
          </p14:sldIdLst>
        </p14:section>
        <p14:section name="Highest Scoring Games" id="{BFAD2392-A78D-2443-BF08-04F2FA5CCD82}">
          <p14:sldIdLst>
            <p14:sldId id="266"/>
          </p14:sldIdLst>
        </p14:section>
        <p14:section name="Easiest Opponents" id="{D07DDFFD-4E12-A342-8E4F-764089C4D8D3}">
          <p14:sldIdLst>
            <p14:sldId id="282"/>
          </p14:sldIdLst>
        </p14:section>
        <p14:section name="Conclusion" id="{8ED8EB09-CEC4-3846-B9F2-D2E4D4FD4A7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09"/>
    <p:restoredTop sz="94991"/>
  </p:normalViewPr>
  <p:slideViewPr>
    <p:cSldViewPr snapToGrid="0">
      <p:cViewPr varScale="1">
        <p:scale>
          <a:sx n="157" d="100"/>
          <a:sy n="157" d="100"/>
        </p:scale>
        <p:origin x="11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0336F7-8F11-44CC-94F4-BA74A3C6C704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48B57CD-C128-47C6-BACE-A806325C341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Created web scrapper to pull data from pro-football-</a:t>
          </a:r>
          <a:r>
            <a:rPr lang="en-US" dirty="0" err="1"/>
            <a:t>reference.com</a:t>
          </a:r>
          <a:r>
            <a:rPr lang="en-US" dirty="0"/>
            <a:t> into a pandas data frame</a:t>
          </a:r>
        </a:p>
      </dgm:t>
    </dgm:pt>
    <dgm:pt modelId="{81BAEDA2-45C4-45FE-A6C4-6B547C886AFB}" type="parTrans" cxnId="{C369787D-A5F3-45B6-9B32-4FB4EFA52592}">
      <dgm:prSet/>
      <dgm:spPr/>
      <dgm:t>
        <a:bodyPr/>
        <a:lstStyle/>
        <a:p>
          <a:endParaRPr lang="en-US"/>
        </a:p>
      </dgm:t>
    </dgm:pt>
    <dgm:pt modelId="{6898F991-989A-4DA6-A9B4-31B127825D38}" type="sibTrans" cxnId="{C369787D-A5F3-45B6-9B32-4FB4EFA52592}">
      <dgm:prSet/>
      <dgm:spPr/>
      <dgm:t>
        <a:bodyPr/>
        <a:lstStyle/>
        <a:p>
          <a:endParaRPr lang="en-US"/>
        </a:p>
      </dgm:t>
    </dgm:pt>
    <dgm:pt modelId="{4083E64C-6C18-4C8B-B944-D828BE89DC7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Pulled game data for top players in 2019-2021</a:t>
          </a:r>
        </a:p>
      </dgm:t>
    </dgm:pt>
    <dgm:pt modelId="{8B898042-8373-4DEF-A2BF-C1EF8AB147DA}" type="parTrans" cxnId="{0E8417E4-BE1D-40F7-84E1-EDA80331BA2D}">
      <dgm:prSet/>
      <dgm:spPr/>
      <dgm:t>
        <a:bodyPr/>
        <a:lstStyle/>
        <a:p>
          <a:endParaRPr lang="en-US"/>
        </a:p>
      </dgm:t>
    </dgm:pt>
    <dgm:pt modelId="{2A39BAD6-7B6F-4AF1-A9B3-BA0E608E51EC}" type="sibTrans" cxnId="{0E8417E4-BE1D-40F7-84E1-EDA80331BA2D}">
      <dgm:prSet/>
      <dgm:spPr/>
      <dgm:t>
        <a:bodyPr/>
        <a:lstStyle/>
        <a:p>
          <a:endParaRPr lang="en-US"/>
        </a:p>
      </dgm:t>
    </dgm:pt>
    <dgm:pt modelId="{55EC9B9A-C93D-478D-A90F-98594AED2CB3}" type="pres">
      <dgm:prSet presAssocID="{340336F7-8F11-44CC-94F4-BA74A3C6C704}" presName="root" presStyleCnt="0">
        <dgm:presLayoutVars>
          <dgm:dir/>
          <dgm:resizeHandles val="exact"/>
        </dgm:presLayoutVars>
      </dgm:prSet>
      <dgm:spPr/>
    </dgm:pt>
    <dgm:pt modelId="{DFA28BF5-DF41-4B21-A783-E51B56B14AB7}" type="pres">
      <dgm:prSet presAssocID="{148B57CD-C128-47C6-BACE-A806325C341A}" presName="compNode" presStyleCnt="0"/>
      <dgm:spPr/>
    </dgm:pt>
    <dgm:pt modelId="{7D6C0879-C02C-4DC1-A860-FAADE7DAAA22}" type="pres">
      <dgm:prSet presAssocID="{148B57CD-C128-47C6-BACE-A806325C341A}" presName="bgRect" presStyleLbl="bgShp" presStyleIdx="0" presStyleCnt="2"/>
      <dgm:spPr/>
    </dgm:pt>
    <dgm:pt modelId="{8636C1B6-00B5-443F-8B80-AAF7B277B8CA}" type="pres">
      <dgm:prSet presAssocID="{148B57CD-C128-47C6-BACE-A806325C341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wnload"/>
        </a:ext>
      </dgm:extLst>
    </dgm:pt>
    <dgm:pt modelId="{668BE698-4066-40AB-ADA7-C08278D0594C}" type="pres">
      <dgm:prSet presAssocID="{148B57CD-C128-47C6-BACE-A806325C341A}" presName="spaceRect" presStyleCnt="0"/>
      <dgm:spPr/>
    </dgm:pt>
    <dgm:pt modelId="{2D5021DF-C8C9-41DE-95EF-FC767D902E9D}" type="pres">
      <dgm:prSet presAssocID="{148B57CD-C128-47C6-BACE-A806325C341A}" presName="parTx" presStyleLbl="revTx" presStyleIdx="0" presStyleCnt="2">
        <dgm:presLayoutVars>
          <dgm:chMax val="0"/>
          <dgm:chPref val="0"/>
        </dgm:presLayoutVars>
      </dgm:prSet>
      <dgm:spPr/>
    </dgm:pt>
    <dgm:pt modelId="{E8C02974-31B7-4C12-81CC-9EF7A3781718}" type="pres">
      <dgm:prSet presAssocID="{6898F991-989A-4DA6-A9B4-31B127825D38}" presName="sibTrans" presStyleCnt="0"/>
      <dgm:spPr/>
    </dgm:pt>
    <dgm:pt modelId="{CD3059CD-F7B9-42F9-9D5D-7F002D2368E5}" type="pres">
      <dgm:prSet presAssocID="{4083E64C-6C18-4C8B-B944-D828BE89DC7A}" presName="compNode" presStyleCnt="0"/>
      <dgm:spPr/>
    </dgm:pt>
    <dgm:pt modelId="{A049AA09-5A61-4886-9443-AD268B19AA04}" type="pres">
      <dgm:prSet presAssocID="{4083E64C-6C18-4C8B-B944-D828BE89DC7A}" presName="bgRect" presStyleLbl="bgShp" presStyleIdx="1" presStyleCnt="2"/>
      <dgm:spPr/>
    </dgm:pt>
    <dgm:pt modelId="{324F3BD4-9DA9-4E0B-A8BD-B85780A561FB}" type="pres">
      <dgm:prSet presAssocID="{4083E64C-6C18-4C8B-B944-D828BE89DC7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ootball outline"/>
        </a:ext>
      </dgm:extLst>
    </dgm:pt>
    <dgm:pt modelId="{21A4BDE1-7D01-41CA-BA0A-7D047A1E2F72}" type="pres">
      <dgm:prSet presAssocID="{4083E64C-6C18-4C8B-B944-D828BE89DC7A}" presName="spaceRect" presStyleCnt="0"/>
      <dgm:spPr/>
    </dgm:pt>
    <dgm:pt modelId="{9140B8BF-DD4C-4E7F-8DD8-E027942B826A}" type="pres">
      <dgm:prSet presAssocID="{4083E64C-6C18-4C8B-B944-D828BE89DC7A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BE0D2E5B-5B69-4714-B23E-7E0AC5DC106B}" type="presOf" srcId="{340336F7-8F11-44CC-94F4-BA74A3C6C704}" destId="{55EC9B9A-C93D-478D-A90F-98594AED2CB3}" srcOrd="0" destOrd="0" presId="urn:microsoft.com/office/officeart/2018/2/layout/IconVerticalSolidList"/>
    <dgm:cxn modelId="{C369787D-A5F3-45B6-9B32-4FB4EFA52592}" srcId="{340336F7-8F11-44CC-94F4-BA74A3C6C704}" destId="{148B57CD-C128-47C6-BACE-A806325C341A}" srcOrd="0" destOrd="0" parTransId="{81BAEDA2-45C4-45FE-A6C4-6B547C886AFB}" sibTransId="{6898F991-989A-4DA6-A9B4-31B127825D38}"/>
    <dgm:cxn modelId="{F9665F81-7370-431B-A52B-1DC510088676}" type="presOf" srcId="{148B57CD-C128-47C6-BACE-A806325C341A}" destId="{2D5021DF-C8C9-41DE-95EF-FC767D902E9D}" srcOrd="0" destOrd="0" presId="urn:microsoft.com/office/officeart/2018/2/layout/IconVerticalSolidList"/>
    <dgm:cxn modelId="{4C09F3A8-A2F5-44AF-BBDA-148E10F6CCDF}" type="presOf" srcId="{4083E64C-6C18-4C8B-B944-D828BE89DC7A}" destId="{9140B8BF-DD4C-4E7F-8DD8-E027942B826A}" srcOrd="0" destOrd="0" presId="urn:microsoft.com/office/officeart/2018/2/layout/IconVerticalSolidList"/>
    <dgm:cxn modelId="{0E8417E4-BE1D-40F7-84E1-EDA80331BA2D}" srcId="{340336F7-8F11-44CC-94F4-BA74A3C6C704}" destId="{4083E64C-6C18-4C8B-B944-D828BE89DC7A}" srcOrd="1" destOrd="0" parTransId="{8B898042-8373-4DEF-A2BF-C1EF8AB147DA}" sibTransId="{2A39BAD6-7B6F-4AF1-A9B3-BA0E608E51EC}"/>
    <dgm:cxn modelId="{C89F081B-97C0-4D6D-86CF-16CA12497315}" type="presParOf" srcId="{55EC9B9A-C93D-478D-A90F-98594AED2CB3}" destId="{DFA28BF5-DF41-4B21-A783-E51B56B14AB7}" srcOrd="0" destOrd="0" presId="urn:microsoft.com/office/officeart/2018/2/layout/IconVerticalSolidList"/>
    <dgm:cxn modelId="{8000971A-B6AC-42BB-8728-486C4F9CA2D2}" type="presParOf" srcId="{DFA28BF5-DF41-4B21-A783-E51B56B14AB7}" destId="{7D6C0879-C02C-4DC1-A860-FAADE7DAAA22}" srcOrd="0" destOrd="0" presId="urn:microsoft.com/office/officeart/2018/2/layout/IconVerticalSolidList"/>
    <dgm:cxn modelId="{51FB2485-6C28-4A6C-A241-A44FF2AB5849}" type="presParOf" srcId="{DFA28BF5-DF41-4B21-A783-E51B56B14AB7}" destId="{8636C1B6-00B5-443F-8B80-AAF7B277B8CA}" srcOrd="1" destOrd="0" presId="urn:microsoft.com/office/officeart/2018/2/layout/IconVerticalSolidList"/>
    <dgm:cxn modelId="{52D9A12D-87D6-48DA-B082-1C6AB3D310F8}" type="presParOf" srcId="{DFA28BF5-DF41-4B21-A783-E51B56B14AB7}" destId="{668BE698-4066-40AB-ADA7-C08278D0594C}" srcOrd="2" destOrd="0" presId="urn:microsoft.com/office/officeart/2018/2/layout/IconVerticalSolidList"/>
    <dgm:cxn modelId="{B1A2A547-AEAA-464B-A903-5570AF2DFAFF}" type="presParOf" srcId="{DFA28BF5-DF41-4B21-A783-E51B56B14AB7}" destId="{2D5021DF-C8C9-41DE-95EF-FC767D902E9D}" srcOrd="3" destOrd="0" presId="urn:microsoft.com/office/officeart/2018/2/layout/IconVerticalSolidList"/>
    <dgm:cxn modelId="{53B669F9-41FE-401C-87DD-7FB3715353C7}" type="presParOf" srcId="{55EC9B9A-C93D-478D-A90F-98594AED2CB3}" destId="{E8C02974-31B7-4C12-81CC-9EF7A3781718}" srcOrd="1" destOrd="0" presId="urn:microsoft.com/office/officeart/2018/2/layout/IconVerticalSolidList"/>
    <dgm:cxn modelId="{D2B4A8EC-67C9-419C-8EB5-ECF7FC3FCDF4}" type="presParOf" srcId="{55EC9B9A-C93D-478D-A90F-98594AED2CB3}" destId="{CD3059CD-F7B9-42F9-9D5D-7F002D2368E5}" srcOrd="2" destOrd="0" presId="urn:microsoft.com/office/officeart/2018/2/layout/IconVerticalSolidList"/>
    <dgm:cxn modelId="{89243FB4-EE18-471F-BF67-06BF3F80F1F3}" type="presParOf" srcId="{CD3059CD-F7B9-42F9-9D5D-7F002D2368E5}" destId="{A049AA09-5A61-4886-9443-AD268B19AA04}" srcOrd="0" destOrd="0" presId="urn:microsoft.com/office/officeart/2018/2/layout/IconVerticalSolidList"/>
    <dgm:cxn modelId="{CC268E82-C515-4B9F-AD21-B05926028D20}" type="presParOf" srcId="{CD3059CD-F7B9-42F9-9D5D-7F002D2368E5}" destId="{324F3BD4-9DA9-4E0B-A8BD-B85780A561FB}" srcOrd="1" destOrd="0" presId="urn:microsoft.com/office/officeart/2018/2/layout/IconVerticalSolidList"/>
    <dgm:cxn modelId="{D5AAA009-1CF1-4363-9C63-33EF9D0D9215}" type="presParOf" srcId="{CD3059CD-F7B9-42F9-9D5D-7F002D2368E5}" destId="{21A4BDE1-7D01-41CA-BA0A-7D047A1E2F72}" srcOrd="2" destOrd="0" presId="urn:microsoft.com/office/officeart/2018/2/layout/IconVerticalSolidList"/>
    <dgm:cxn modelId="{8E69FD5A-16C8-4A0C-ABE4-5503E014E541}" type="presParOf" srcId="{CD3059CD-F7B9-42F9-9D5D-7F002D2368E5}" destId="{9140B8BF-DD4C-4E7F-8DD8-E027942B826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6C0879-C02C-4DC1-A860-FAADE7DAAA22}">
      <dsp:nvSpPr>
        <dsp:cNvPr id="0" name=""/>
        <dsp:cNvSpPr/>
      </dsp:nvSpPr>
      <dsp:spPr>
        <a:xfrm>
          <a:off x="0" y="617948"/>
          <a:ext cx="6123783" cy="11408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36C1B6-00B5-443F-8B80-AAF7B277B8CA}">
      <dsp:nvSpPr>
        <dsp:cNvPr id="0" name=""/>
        <dsp:cNvSpPr/>
      </dsp:nvSpPr>
      <dsp:spPr>
        <a:xfrm>
          <a:off x="345100" y="874635"/>
          <a:ext cx="627455" cy="6274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5021DF-C8C9-41DE-95EF-FC767D902E9D}">
      <dsp:nvSpPr>
        <dsp:cNvPr id="0" name=""/>
        <dsp:cNvSpPr/>
      </dsp:nvSpPr>
      <dsp:spPr>
        <a:xfrm>
          <a:off x="1317657" y="617948"/>
          <a:ext cx="4806125" cy="1140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738" tIns="120738" rIns="120738" bIns="120738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Created web scrapper to pull data from pro-football-</a:t>
          </a:r>
          <a:r>
            <a:rPr lang="en-US" sz="2000" kern="1200" dirty="0" err="1"/>
            <a:t>reference.com</a:t>
          </a:r>
          <a:r>
            <a:rPr lang="en-US" sz="2000" kern="1200" dirty="0"/>
            <a:t> into a pandas data frame</a:t>
          </a:r>
        </a:p>
      </dsp:txBody>
      <dsp:txXfrm>
        <a:off x="1317657" y="617948"/>
        <a:ext cx="4806125" cy="1140828"/>
      </dsp:txXfrm>
    </dsp:sp>
    <dsp:sp modelId="{A049AA09-5A61-4886-9443-AD268B19AA04}">
      <dsp:nvSpPr>
        <dsp:cNvPr id="0" name=""/>
        <dsp:cNvSpPr/>
      </dsp:nvSpPr>
      <dsp:spPr>
        <a:xfrm>
          <a:off x="0" y="2043984"/>
          <a:ext cx="6123783" cy="114082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4F3BD4-9DA9-4E0B-A8BD-B85780A561FB}">
      <dsp:nvSpPr>
        <dsp:cNvPr id="0" name=""/>
        <dsp:cNvSpPr/>
      </dsp:nvSpPr>
      <dsp:spPr>
        <a:xfrm>
          <a:off x="345100" y="2300671"/>
          <a:ext cx="627455" cy="6274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40B8BF-DD4C-4E7F-8DD8-E027942B826A}">
      <dsp:nvSpPr>
        <dsp:cNvPr id="0" name=""/>
        <dsp:cNvSpPr/>
      </dsp:nvSpPr>
      <dsp:spPr>
        <a:xfrm>
          <a:off x="1317657" y="2043984"/>
          <a:ext cx="4806125" cy="1140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738" tIns="120738" rIns="120738" bIns="120738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Pulled game data for top players in 2019-2021</a:t>
          </a:r>
        </a:p>
      </dsp:txBody>
      <dsp:txXfrm>
        <a:off x="1317657" y="2043984"/>
        <a:ext cx="4806125" cy="11408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1F8D34-CC8B-ED40-8F07-6760C1F86F81}" type="datetimeFigureOut">
              <a:rPr lang="en-US" smtClean="0"/>
              <a:t>12/8/22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BB87C-94B5-514D-BBEA-84FC79A7C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222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BB87C-94B5-514D-BBEA-84FC79A7C74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373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smtClean="0"/>
              <a:pPr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87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668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3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071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62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361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145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323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635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212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12/8/22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3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841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471F0-4C43-D377-DA24-1C88652A9C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Fantasy Football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D9CCBC-3599-8843-42F6-4BE988FEE0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David Parsons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076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EFCAAD1-93E5-0F0D-E1CC-2F004127ED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04603" y="803275"/>
            <a:ext cx="4886507" cy="5249863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C2347BF-52F5-C4E0-3D14-05052BB436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631" y="2352026"/>
            <a:ext cx="3501197" cy="2449324"/>
          </a:xfrm>
        </p:spPr>
        <p:txBody>
          <a:bodyPr/>
          <a:lstStyle/>
          <a:p>
            <a:r>
              <a:rPr lang="en-US" dirty="0"/>
              <a:t>Position Breakdown of 25 highest Scoring Games: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11 QBs , 11 RBs, 3 WRs, 0 TEs</a:t>
            </a:r>
          </a:p>
          <a:p>
            <a:r>
              <a:rPr lang="en-US" dirty="0"/>
              <a:t>Derrick Henry had most with 3</a:t>
            </a:r>
          </a:p>
          <a:p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B0B7704-6251-E176-6BAE-2DF03ABD24FE}"/>
              </a:ext>
            </a:extLst>
          </p:cNvPr>
          <p:cNvSpPr txBox="1">
            <a:spLocks/>
          </p:cNvSpPr>
          <p:nvPr/>
        </p:nvSpPr>
        <p:spPr>
          <a:xfrm>
            <a:off x="888630" y="757553"/>
            <a:ext cx="3501197" cy="925788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 fontScale="90000"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Highest Scoring Games</a:t>
            </a:r>
          </a:p>
        </p:txBody>
      </p:sp>
    </p:spTree>
    <p:extLst>
      <p:ext uri="{BB962C8B-B14F-4D97-AF65-F5344CB8AC3E}">
        <p14:creationId xmlns:p14="http://schemas.microsoft.com/office/powerpoint/2010/main" val="651969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3D028A-C701-586C-6BFC-97C47D726850}"/>
              </a:ext>
            </a:extLst>
          </p:cNvPr>
          <p:cNvSpPr txBox="1"/>
          <p:nvPr/>
        </p:nvSpPr>
        <p:spPr>
          <a:xfrm>
            <a:off x="4996129" y="95542"/>
            <a:ext cx="1205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23958C-2768-D895-56F0-A1B519E236C7}"/>
              </a:ext>
            </a:extLst>
          </p:cNvPr>
          <p:cNvSpPr txBox="1"/>
          <p:nvPr/>
        </p:nvSpPr>
        <p:spPr>
          <a:xfrm>
            <a:off x="8432056" y="3551912"/>
            <a:ext cx="1205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7C8618-346B-44F4-13D7-ACE7E904E77E}"/>
              </a:ext>
            </a:extLst>
          </p:cNvPr>
          <p:cNvSpPr txBox="1"/>
          <p:nvPr/>
        </p:nvSpPr>
        <p:spPr>
          <a:xfrm>
            <a:off x="4996128" y="3623596"/>
            <a:ext cx="1205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D85C92-ADF9-976D-C4D8-1F6FD93F12DC}"/>
              </a:ext>
            </a:extLst>
          </p:cNvPr>
          <p:cNvSpPr txBox="1"/>
          <p:nvPr/>
        </p:nvSpPr>
        <p:spPr>
          <a:xfrm>
            <a:off x="8432057" y="0"/>
            <a:ext cx="1205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30AD50-EC77-EE86-7374-F0CCFF710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829" y="464874"/>
            <a:ext cx="3435927" cy="28720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6739E3-2CC6-F73A-A095-387CA9B6B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128" y="4016786"/>
            <a:ext cx="3321628" cy="277654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B72B048-0582-3A7F-052A-25664090D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2057" y="363295"/>
            <a:ext cx="3435927" cy="287208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E31F96C-0327-62A9-C25C-8C82EC123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2056" y="3921243"/>
            <a:ext cx="3435928" cy="2872083"/>
          </a:xfrm>
          <a:prstGeom prst="rect">
            <a:avLst/>
          </a:prstGeo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84F9624B-0B3C-D060-744A-7857BA6B3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982" y="464874"/>
            <a:ext cx="3501197" cy="1223298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Opposing Defense </a:t>
            </a:r>
            <a:r>
              <a:rPr lang="en-US" dirty="0" err="1">
                <a:solidFill>
                  <a:schemeClr val="tx1"/>
                </a:solidFill>
              </a:rPr>
              <a:t>FantPts</a:t>
            </a:r>
            <a:r>
              <a:rPr lang="en-US" dirty="0">
                <a:solidFill>
                  <a:schemeClr val="tx1"/>
                </a:solidFill>
              </a:rPr>
              <a:t> Allowed by Position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99846D3-6ECD-E95B-5993-D1D08D3197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631" y="2387150"/>
            <a:ext cx="3501197" cy="2414200"/>
          </a:xfrm>
        </p:spPr>
        <p:txBody>
          <a:bodyPr>
            <a:normAutofit fontScale="92500"/>
          </a:bodyPr>
          <a:lstStyle/>
          <a:p>
            <a:r>
              <a:rPr lang="en-US" dirty="0"/>
              <a:t>KC gives up most QB scoring on average. Also had lowest score allowed to QB </a:t>
            </a:r>
          </a:p>
          <a:p>
            <a:r>
              <a:rPr lang="en-US" dirty="0"/>
              <a:t>Mean WR scoring by team is even, but  some teams have higher ranges</a:t>
            </a:r>
          </a:p>
          <a:p>
            <a:r>
              <a:rPr lang="en-US" dirty="0"/>
              <a:t>NYJ was easiest opponent for RBS</a:t>
            </a:r>
          </a:p>
          <a:p>
            <a:r>
              <a:rPr lang="en-US" dirty="0"/>
              <a:t>SEA was easiest opponent for TEs</a:t>
            </a:r>
          </a:p>
        </p:txBody>
      </p:sp>
    </p:spTree>
    <p:extLst>
      <p:ext uri="{BB962C8B-B14F-4D97-AF65-F5344CB8AC3E}">
        <p14:creationId xmlns:p14="http://schemas.microsoft.com/office/powerpoint/2010/main" val="2039717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FD77BF60-CC87-4027-B3A1-21222A987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036" name="Freeform 5">
              <a:extLst>
                <a:ext uri="{FF2B5EF4-FFF2-40B4-BE49-F238E27FC236}">
                  <a16:creationId xmlns:a16="http://schemas.microsoft.com/office/drawing/2014/main" id="{39E3CBF9-BAA3-4654-9C20-8457916C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7" name="Freeform 6">
              <a:extLst>
                <a:ext uri="{FF2B5EF4-FFF2-40B4-BE49-F238E27FC236}">
                  <a16:creationId xmlns:a16="http://schemas.microsoft.com/office/drawing/2014/main" id="{DF86235A-7821-4C9B-B00C-A6D4997EA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8" name="Freeform 7">
              <a:extLst>
                <a:ext uri="{FF2B5EF4-FFF2-40B4-BE49-F238E27FC236}">
                  <a16:creationId xmlns:a16="http://schemas.microsoft.com/office/drawing/2014/main" id="{DE04CFF3-0067-40C4-A502-FD43E6373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9" name="Freeform 8">
              <a:extLst>
                <a:ext uri="{FF2B5EF4-FFF2-40B4-BE49-F238E27FC236}">
                  <a16:creationId xmlns:a16="http://schemas.microsoft.com/office/drawing/2014/main" id="{3037DCE4-244D-4455-814F-C32C5AAF0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0" name="Freeform 9">
              <a:extLst>
                <a:ext uri="{FF2B5EF4-FFF2-40B4-BE49-F238E27FC236}">
                  <a16:creationId xmlns:a16="http://schemas.microsoft.com/office/drawing/2014/main" id="{BB37AF1A-E10D-47F9-8CB6-CAC43089D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1" name="Freeform 10">
              <a:extLst>
                <a:ext uri="{FF2B5EF4-FFF2-40B4-BE49-F238E27FC236}">
                  <a16:creationId xmlns:a16="http://schemas.microsoft.com/office/drawing/2014/main" id="{80286243-26F2-40E9-83FD-D4200A16F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2" name="Freeform 11">
              <a:extLst>
                <a:ext uri="{FF2B5EF4-FFF2-40B4-BE49-F238E27FC236}">
                  <a16:creationId xmlns:a16="http://schemas.microsoft.com/office/drawing/2014/main" id="{D90A700B-85BC-45F8-9652-72A721761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3" name="Freeform 12">
              <a:extLst>
                <a:ext uri="{FF2B5EF4-FFF2-40B4-BE49-F238E27FC236}">
                  <a16:creationId xmlns:a16="http://schemas.microsoft.com/office/drawing/2014/main" id="{BA84F2EA-FBDD-4B0B-8EEB-3112A0234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4" name="Freeform 13">
              <a:extLst>
                <a:ext uri="{FF2B5EF4-FFF2-40B4-BE49-F238E27FC236}">
                  <a16:creationId xmlns:a16="http://schemas.microsoft.com/office/drawing/2014/main" id="{2B14D210-D95B-44BE-94CF-B8A899AFC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5" name="Freeform 14">
              <a:extLst>
                <a:ext uri="{FF2B5EF4-FFF2-40B4-BE49-F238E27FC236}">
                  <a16:creationId xmlns:a16="http://schemas.microsoft.com/office/drawing/2014/main" id="{C97AA8A3-5D0D-4295-B878-4876554FD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6" name="Freeform 15">
              <a:extLst>
                <a:ext uri="{FF2B5EF4-FFF2-40B4-BE49-F238E27FC236}">
                  <a16:creationId xmlns:a16="http://schemas.microsoft.com/office/drawing/2014/main" id="{DA6907CB-7510-4979-A274-5F202AC4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7" name="Freeform 16">
              <a:extLst>
                <a:ext uri="{FF2B5EF4-FFF2-40B4-BE49-F238E27FC236}">
                  <a16:creationId xmlns:a16="http://schemas.microsoft.com/office/drawing/2014/main" id="{CDC01392-803F-446A-B518-EE3CA21A7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8" name="Freeform 17">
              <a:extLst>
                <a:ext uri="{FF2B5EF4-FFF2-40B4-BE49-F238E27FC236}">
                  <a16:creationId xmlns:a16="http://schemas.microsoft.com/office/drawing/2014/main" id="{648F6318-9253-44DE-9F80-3AAA08F15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9" name="Freeform 18">
              <a:extLst>
                <a:ext uri="{FF2B5EF4-FFF2-40B4-BE49-F238E27FC236}">
                  <a16:creationId xmlns:a16="http://schemas.microsoft.com/office/drawing/2014/main" id="{2AEF689E-C7B9-4F8D-905C-142D1FC6F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0" name="Freeform 19">
              <a:extLst>
                <a:ext uri="{FF2B5EF4-FFF2-40B4-BE49-F238E27FC236}">
                  <a16:creationId xmlns:a16="http://schemas.microsoft.com/office/drawing/2014/main" id="{7FC3467E-0EFC-4845-B9D9-015017B4E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1" name="Freeform 20">
              <a:extLst>
                <a:ext uri="{FF2B5EF4-FFF2-40B4-BE49-F238E27FC236}">
                  <a16:creationId xmlns:a16="http://schemas.microsoft.com/office/drawing/2014/main" id="{7C220884-350B-4680-B923-7DD73FCBE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2" name="Freeform 21">
              <a:extLst>
                <a:ext uri="{FF2B5EF4-FFF2-40B4-BE49-F238E27FC236}">
                  <a16:creationId xmlns:a16="http://schemas.microsoft.com/office/drawing/2014/main" id="{0A1E7EC2-949A-4D2A-8140-AD021D38A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3" name="Freeform 22">
              <a:extLst>
                <a:ext uri="{FF2B5EF4-FFF2-40B4-BE49-F238E27FC236}">
                  <a16:creationId xmlns:a16="http://schemas.microsoft.com/office/drawing/2014/main" id="{5464AFDF-444D-41C6-866D-234594CB55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4" name="Freeform 23">
              <a:extLst>
                <a:ext uri="{FF2B5EF4-FFF2-40B4-BE49-F238E27FC236}">
                  <a16:creationId xmlns:a16="http://schemas.microsoft.com/office/drawing/2014/main" id="{F4AFC20A-B8F4-4340-8EE6-C281F05A9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5" name="Freeform 24">
              <a:extLst>
                <a:ext uri="{FF2B5EF4-FFF2-40B4-BE49-F238E27FC236}">
                  <a16:creationId xmlns:a16="http://schemas.microsoft.com/office/drawing/2014/main" id="{55325372-8B9A-46B7-99C5-AD2EFBD67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6" name="Freeform 25">
              <a:extLst>
                <a:ext uri="{FF2B5EF4-FFF2-40B4-BE49-F238E27FC236}">
                  <a16:creationId xmlns:a16="http://schemas.microsoft.com/office/drawing/2014/main" id="{8CE6AB0E-E26C-4FCA-9021-D1F2CFDDE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058" name="Group 1057">
            <a:extLst>
              <a:ext uri="{FF2B5EF4-FFF2-40B4-BE49-F238E27FC236}">
                <a16:creationId xmlns:a16="http://schemas.microsoft.com/office/drawing/2014/main" id="{BD2348D4-E1BA-4B8B-8E09-1F8CAC806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1059" name="Rectangle 1058">
              <a:extLst>
                <a:ext uri="{FF2B5EF4-FFF2-40B4-BE49-F238E27FC236}">
                  <a16:creationId xmlns:a16="http://schemas.microsoft.com/office/drawing/2014/main" id="{BD155FD3-C0DD-42A7-8657-4C87201CD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60" name="Isosceles Triangle 22">
              <a:extLst>
                <a:ext uri="{FF2B5EF4-FFF2-40B4-BE49-F238E27FC236}">
                  <a16:creationId xmlns:a16="http://schemas.microsoft.com/office/drawing/2014/main" id="{BA7C20E1-83E3-4B4B-9C0E-AAF4383EE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61" name="Rectangle 1060">
              <a:extLst>
                <a:ext uri="{FF2B5EF4-FFF2-40B4-BE49-F238E27FC236}">
                  <a16:creationId xmlns:a16="http://schemas.microsoft.com/office/drawing/2014/main" id="{92D16DDD-7A4B-45BF-92D2-3C3EB690F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063" name="Rectangle 1062">
            <a:extLst>
              <a:ext uri="{FF2B5EF4-FFF2-40B4-BE49-F238E27FC236}">
                <a16:creationId xmlns:a16="http://schemas.microsoft.com/office/drawing/2014/main" id="{D892DD75-0F21-4634-99B7-E84CA5367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5" name="Group 1064">
            <a:extLst>
              <a:ext uri="{FF2B5EF4-FFF2-40B4-BE49-F238E27FC236}">
                <a16:creationId xmlns:a16="http://schemas.microsoft.com/office/drawing/2014/main" id="{2FF33740-2A83-42E8-A598-9AE61A3F0A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066" name="Freeform 5">
              <a:extLst>
                <a:ext uri="{FF2B5EF4-FFF2-40B4-BE49-F238E27FC236}">
                  <a16:creationId xmlns:a16="http://schemas.microsoft.com/office/drawing/2014/main" id="{6899C82F-20B6-4E2D-AB9D-1713FB3E67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6">
              <a:extLst>
                <a:ext uri="{FF2B5EF4-FFF2-40B4-BE49-F238E27FC236}">
                  <a16:creationId xmlns:a16="http://schemas.microsoft.com/office/drawing/2014/main" id="{5D89ADB3-2D4B-4770-A268-498E3840E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Freeform 7">
              <a:extLst>
                <a:ext uri="{FF2B5EF4-FFF2-40B4-BE49-F238E27FC236}">
                  <a16:creationId xmlns:a16="http://schemas.microsoft.com/office/drawing/2014/main" id="{5034FDD9-592C-44B5-BC27-2E924BF3BA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Freeform 8">
              <a:extLst>
                <a:ext uri="{FF2B5EF4-FFF2-40B4-BE49-F238E27FC236}">
                  <a16:creationId xmlns:a16="http://schemas.microsoft.com/office/drawing/2014/main" id="{4770B370-A883-43EB-9548-9F4DF8AFB0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Freeform 9">
              <a:extLst>
                <a:ext uri="{FF2B5EF4-FFF2-40B4-BE49-F238E27FC236}">
                  <a16:creationId xmlns:a16="http://schemas.microsoft.com/office/drawing/2014/main" id="{B4352703-BD5E-41FD-B464-679A4C6B7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Freeform 10">
              <a:extLst>
                <a:ext uri="{FF2B5EF4-FFF2-40B4-BE49-F238E27FC236}">
                  <a16:creationId xmlns:a16="http://schemas.microsoft.com/office/drawing/2014/main" id="{5030174A-A42D-4ECB-8A60-CF7D87327B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2" name="Freeform 11">
              <a:extLst>
                <a:ext uri="{FF2B5EF4-FFF2-40B4-BE49-F238E27FC236}">
                  <a16:creationId xmlns:a16="http://schemas.microsoft.com/office/drawing/2014/main" id="{28551ADF-F4C9-471C-B42F-D2D31E333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3" name="Freeform 12">
              <a:extLst>
                <a:ext uri="{FF2B5EF4-FFF2-40B4-BE49-F238E27FC236}">
                  <a16:creationId xmlns:a16="http://schemas.microsoft.com/office/drawing/2014/main" id="{93A66B57-AB21-4F33-AA9A-B7EB77A1E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4" name="Freeform 13">
              <a:extLst>
                <a:ext uri="{FF2B5EF4-FFF2-40B4-BE49-F238E27FC236}">
                  <a16:creationId xmlns:a16="http://schemas.microsoft.com/office/drawing/2014/main" id="{4A1B8DCE-9DBF-48EC-85D4-5FC8358151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5" name="Freeform 14">
              <a:extLst>
                <a:ext uri="{FF2B5EF4-FFF2-40B4-BE49-F238E27FC236}">
                  <a16:creationId xmlns:a16="http://schemas.microsoft.com/office/drawing/2014/main" id="{52FA78DE-98F5-44CD-B9E3-7A5ED0ABC9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6" name="Freeform 15">
              <a:extLst>
                <a:ext uri="{FF2B5EF4-FFF2-40B4-BE49-F238E27FC236}">
                  <a16:creationId xmlns:a16="http://schemas.microsoft.com/office/drawing/2014/main" id="{F3E719C3-D321-48DD-8374-FF3B01E3C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7" name="Freeform 16">
              <a:extLst>
                <a:ext uri="{FF2B5EF4-FFF2-40B4-BE49-F238E27FC236}">
                  <a16:creationId xmlns:a16="http://schemas.microsoft.com/office/drawing/2014/main" id="{CA9A2902-2BBF-4AD3-BA2E-88A033E76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8" name="Freeform 17">
              <a:extLst>
                <a:ext uri="{FF2B5EF4-FFF2-40B4-BE49-F238E27FC236}">
                  <a16:creationId xmlns:a16="http://schemas.microsoft.com/office/drawing/2014/main" id="{3052E19B-E780-4BD7-AAE5-F0087C6DE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9" name="Freeform 18">
              <a:extLst>
                <a:ext uri="{FF2B5EF4-FFF2-40B4-BE49-F238E27FC236}">
                  <a16:creationId xmlns:a16="http://schemas.microsoft.com/office/drawing/2014/main" id="{26318BCD-2E45-42B7-81DD-3D91924DD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0" name="Freeform 19">
              <a:extLst>
                <a:ext uri="{FF2B5EF4-FFF2-40B4-BE49-F238E27FC236}">
                  <a16:creationId xmlns:a16="http://schemas.microsoft.com/office/drawing/2014/main" id="{F32B7AC7-D1A6-46B1-91B3-36A119862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1" name="Freeform 20">
              <a:extLst>
                <a:ext uri="{FF2B5EF4-FFF2-40B4-BE49-F238E27FC236}">
                  <a16:creationId xmlns:a16="http://schemas.microsoft.com/office/drawing/2014/main" id="{B04127CF-94AE-471B-AABC-7884E900E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2" name="Freeform 21">
              <a:extLst>
                <a:ext uri="{FF2B5EF4-FFF2-40B4-BE49-F238E27FC236}">
                  <a16:creationId xmlns:a16="http://schemas.microsoft.com/office/drawing/2014/main" id="{0AB28A6D-6244-4B44-9B35-11BB6B8A1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3" name="Freeform 22">
              <a:extLst>
                <a:ext uri="{FF2B5EF4-FFF2-40B4-BE49-F238E27FC236}">
                  <a16:creationId xmlns:a16="http://schemas.microsoft.com/office/drawing/2014/main" id="{220F393F-FEF8-4D1A-A959-F0EC20D65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4" name="Freeform 23">
              <a:extLst>
                <a:ext uri="{FF2B5EF4-FFF2-40B4-BE49-F238E27FC236}">
                  <a16:creationId xmlns:a16="http://schemas.microsoft.com/office/drawing/2014/main" id="{F0CE6A4D-5C7D-460B-B2FD-8E85CD5AB7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5" name="Freeform 24">
              <a:extLst>
                <a:ext uri="{FF2B5EF4-FFF2-40B4-BE49-F238E27FC236}">
                  <a16:creationId xmlns:a16="http://schemas.microsoft.com/office/drawing/2014/main" id="{8A535C9C-6C1A-4BCF-BA51-CD74AA7E7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6" name="Freeform 25">
              <a:extLst>
                <a:ext uri="{FF2B5EF4-FFF2-40B4-BE49-F238E27FC236}">
                  <a16:creationId xmlns:a16="http://schemas.microsoft.com/office/drawing/2014/main" id="{36530B88-C8C1-478A-B785-86E745DD5C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6D75A042-D3E7-A613-8BAA-175EBB148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686" y="795527"/>
            <a:ext cx="4123738" cy="1433323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algn="l"/>
            <a:r>
              <a:rPr lang="en-US" sz="3200" dirty="0">
                <a:solidFill>
                  <a:schemeClr val="tx2"/>
                </a:solidFill>
              </a:rPr>
              <a:t>Overview</a:t>
            </a:r>
          </a:p>
        </p:txBody>
      </p:sp>
      <p:sp>
        <p:nvSpPr>
          <p:cNvPr id="1088" name="Rectangle 1087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FF562C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Person snapping a football">
            <a:extLst>
              <a:ext uri="{FF2B5EF4-FFF2-40B4-BE49-F238E27FC236}">
                <a16:creationId xmlns:a16="http://schemas.microsoft.com/office/drawing/2014/main" id="{E2561569-624B-21E4-E424-36C104D9B80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/>
          <a:srcRect l="6991" r="6991"/>
          <a:stretch/>
        </p:blipFill>
        <p:spPr bwMode="auto">
          <a:xfrm>
            <a:off x="972115" y="960214"/>
            <a:ext cx="5641848" cy="4919472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E950A0-BC1D-97D0-1FE7-D25E8C337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93817" y="2338388"/>
            <a:ext cx="4099607" cy="36782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Clr>
                <a:srgbClr val="FF562C"/>
              </a:buClr>
            </a:pPr>
            <a:r>
              <a:rPr lang="en-US" dirty="0"/>
              <a:t>Analyze football data to help make better decisions</a:t>
            </a:r>
          </a:p>
          <a:p>
            <a:pPr>
              <a:buClr>
                <a:srgbClr val="FF562C"/>
              </a:buClr>
            </a:pPr>
            <a:r>
              <a:rPr lang="en-US" dirty="0"/>
              <a:t>Find the best players</a:t>
            </a:r>
          </a:p>
          <a:p>
            <a:pPr lvl="1">
              <a:buClr>
                <a:srgbClr val="FF562C"/>
              </a:buClr>
            </a:pPr>
            <a:r>
              <a:rPr lang="en-US" dirty="0"/>
              <a:t>Done by position and season basis</a:t>
            </a:r>
          </a:p>
          <a:p>
            <a:pPr>
              <a:buClr>
                <a:srgbClr val="FF562C"/>
              </a:buClr>
            </a:pPr>
            <a:r>
              <a:rPr lang="en-US" dirty="0"/>
              <a:t>Find which opposing teams are the best matchups for players</a:t>
            </a:r>
          </a:p>
          <a:p>
            <a:pPr>
              <a:buClr>
                <a:srgbClr val="FF562C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67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366EBA-92FD-44AE-87A9-25E5135E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437F5FC-01F7-4EB4-81E7-C27D917E9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4B0CFF10-4805-4BFA-961B-1F60DAEB9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E054536-C03E-4857-B4AE-D687A58F9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FE33E51C-23D8-43F5-98C4-A2ED2C4C9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9E18891-DEB2-4CFD-A907-2868B2A91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0002C1BB-DB60-4314-A2FC-203E54D94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9B75BDFA-6D78-4FB1-9F21-5280855C4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0B632D6B-A327-41AB-BBCF-9A03AD2AB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F514BBC5-1736-4813-BECB-5A6B6738E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94A2C868-7AEC-4209-BFA3-7185B11D3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FF56CB70-2B25-4695-ADC8-6092D0D11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A411BEF-2182-4458-B9AF-1634B5C2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53F27E63-3F11-4C85-AC72-1EE8508C4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68B589BA-F70F-4E0B-94B9-EEB83EDF3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9D0B991D-CB0A-415F-8D77-A5565F66F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701E99DE-74F0-41D1-BBF4-5A57053BB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C02EE40A-8F17-4182-9495-9506463B7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924210CA-0A35-4127-925F-D4084B7DC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DC13CEF1-DD2D-474C-B81C-820CEF3D9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F889481A-8038-43E6-8EF1-A5F802CED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28BD14A-9093-4854-A73A-F666B2ED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22D884F4-76EC-4371-B903-E79CF191E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45" name="Rectangle 36">
            <a:extLst>
              <a:ext uri="{FF2B5EF4-FFF2-40B4-BE49-F238E27FC236}">
                <a16:creationId xmlns:a16="http://schemas.microsoft.com/office/drawing/2014/main" id="{7C462C46-EFB7-4580-9921-DFC346FCC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5759A-837A-DEA6-75F6-C4D5694A5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485" y="841375"/>
            <a:ext cx="6230857" cy="1230570"/>
          </a:xfrm>
        </p:spPr>
        <p:txBody>
          <a:bodyPr anchor="t">
            <a:normAutofit/>
          </a:bodyPr>
          <a:lstStyle/>
          <a:p>
            <a:pPr algn="l"/>
            <a:r>
              <a:rPr lang="en-US" sz="3600">
                <a:solidFill>
                  <a:schemeClr val="accent1"/>
                </a:solidFill>
              </a:rPr>
              <a:t>Data Overview</a:t>
            </a:r>
          </a:p>
        </p:txBody>
      </p:sp>
      <p:sp>
        <p:nvSpPr>
          <p:cNvPr id="46" name="Isosceles Triangle 38">
            <a:extLst>
              <a:ext uri="{FF2B5EF4-FFF2-40B4-BE49-F238E27FC236}">
                <a16:creationId xmlns:a16="http://schemas.microsoft.com/office/drawing/2014/main" id="{B8B918B4-AB10-4E3A-916E-A9625586E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graphicFrame>
        <p:nvGraphicFramePr>
          <p:cNvPr id="48" name="Content Placeholder 6">
            <a:extLst>
              <a:ext uri="{FF2B5EF4-FFF2-40B4-BE49-F238E27FC236}">
                <a16:creationId xmlns:a16="http://schemas.microsoft.com/office/drawing/2014/main" id="{64CAC01B-4F8C-ADA5-BCFC-74E05242FB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6827831"/>
              </p:ext>
            </p:extLst>
          </p:nvPr>
        </p:nvGraphicFramePr>
        <p:xfrm>
          <a:off x="2880487" y="2249046"/>
          <a:ext cx="6123783" cy="3802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5160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7">
            <a:extLst>
              <a:ext uri="{FF2B5EF4-FFF2-40B4-BE49-F238E27FC236}">
                <a16:creationId xmlns:a16="http://schemas.microsoft.com/office/drawing/2014/main" id="{E20A234D-B9A4-4358-82C4-55B27FDC0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D6AD3151-F96E-4F8D-9B74-990ABE183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B3504A37-677D-4553-961E-C8504E1AD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A9F12C-7B47-41B8-9DF3-74E2A72558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AB64BA4D-764E-43AA-B546-158AAB0F2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13AB19E-C06F-42CE-8C07-8BCE182DA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057D2BFA-CF18-4381-89A7-ED3624346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D4C422A6-48B9-4629-8FEF-0AA2FCF8A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44431652-9C96-4555-8585-20ACDFB21A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BA82E172-9439-4927-ABE2-364FD3AA9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9137DE69-451C-4993-8AF3-1DDDD1751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430B95C1-206E-4B3D-85F7-10E2EE73C9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3D23E2F8-938B-4A52-B35F-94F1331E9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A7371A20-A9C7-40DA-BE71-2D23D3F8F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AD5A9C0B-2DF6-47B7-B7F4-DC52B4665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AA3FFED2-A833-473E-869C-C67C78EF1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DD3136B0-EC59-42D1-AED9-1E7B23AE01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516A793C-A2AA-409E-9AFD-31EBC99181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A91A9330-6EF3-4068-9E05-EFD9E5814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363F339A-2F0F-497A-9A97-6E1D4A38A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2" name="Group 28">
            <a:extLst>
              <a:ext uri="{FF2B5EF4-FFF2-40B4-BE49-F238E27FC236}">
                <a16:creationId xmlns:a16="http://schemas.microsoft.com/office/drawing/2014/main" id="{4BF14AA4-98BB-49F7-8A26-B9611695C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69B412D-486A-40AE-AD13-012CFC18C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05FE3073-1BF6-4D01-B519-329470617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144938A-7410-4F44-8642-3F1272DED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3" name="Rectangle 33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35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77B7A1E-A292-5B3D-447A-881750129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374" y="1263404"/>
            <a:ext cx="8247189" cy="3115075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sz="7200" dirty="0">
                <a:solidFill>
                  <a:schemeClr val="accent1"/>
                </a:solidFill>
              </a:rPr>
              <a:t>Fantasy Football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0A6A30-9187-8D57-12ED-A954D30DF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7374" y="4560432"/>
            <a:ext cx="8300202" cy="1228171"/>
          </a:xfrm>
        </p:spPr>
        <p:txBody>
          <a:bodyPr vert="horz" lIns="91440" tIns="0" rIns="91440" bIns="45720" rtlCol="0">
            <a:normAutofit fontScale="77500" lnSpcReduction="20000"/>
          </a:bodyPr>
          <a:lstStyle/>
          <a:p>
            <a:pPr algn="l">
              <a:lnSpc>
                <a:spcPct val="90000"/>
              </a:lnSpc>
            </a:pPr>
            <a:r>
              <a:rPr lang="en-US" sz="2200" dirty="0">
                <a:solidFill>
                  <a:schemeClr val="tx1"/>
                </a:solidFill>
              </a:rPr>
              <a:t>Best seasons by positions</a:t>
            </a:r>
          </a:p>
          <a:p>
            <a:pPr algn="l">
              <a:lnSpc>
                <a:spcPct val="90000"/>
              </a:lnSpc>
            </a:pPr>
            <a:r>
              <a:rPr lang="en-US" sz="2200" dirty="0">
                <a:solidFill>
                  <a:schemeClr val="tx1"/>
                </a:solidFill>
              </a:rPr>
              <a:t>Best players over 2019-2021 period</a:t>
            </a:r>
          </a:p>
          <a:p>
            <a:pPr algn="l">
              <a:lnSpc>
                <a:spcPct val="90000"/>
              </a:lnSpc>
            </a:pPr>
            <a:r>
              <a:rPr lang="en-US" sz="2200" dirty="0">
                <a:solidFill>
                  <a:schemeClr val="tx1"/>
                </a:solidFill>
              </a:rPr>
              <a:t>Top scoring games</a:t>
            </a:r>
          </a:p>
          <a:p>
            <a:pPr algn="l">
              <a:lnSpc>
                <a:spcPct val="90000"/>
              </a:lnSpc>
            </a:pPr>
            <a:r>
              <a:rPr lang="en-US" sz="2200" dirty="0">
                <a:solidFill>
                  <a:schemeClr val="tx1"/>
                </a:solidFill>
              </a:rPr>
              <a:t>Best opponent matchups by position</a:t>
            </a:r>
          </a:p>
        </p:txBody>
      </p:sp>
      <p:sp>
        <p:nvSpPr>
          <p:cNvPr id="65" name="Isosceles Triangle 56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90253" y="3276595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632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AD106CF-4477-AD6F-DE88-8C395E7A94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07856" y="958056"/>
            <a:ext cx="5080000" cy="4940300"/>
          </a:xfrm>
        </p:spPr>
      </p:pic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DE25F8A6-47C6-1A82-781B-A10D03AB1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631" y="2314322"/>
            <a:ext cx="3501197" cy="2487028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Lamar Jackson was the highest scoring QB between 2019-21</a:t>
            </a:r>
            <a:br>
              <a:rPr lang="en-US" sz="1600" dirty="0">
                <a:solidFill>
                  <a:schemeClr val="tx1"/>
                </a:solidFill>
              </a:rPr>
            </a:b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Jackson also had the highest season overall in 2019</a:t>
            </a:r>
            <a:br>
              <a:rPr lang="en-US" sz="1600" dirty="0">
                <a:solidFill>
                  <a:schemeClr val="tx1"/>
                </a:solidFill>
              </a:rPr>
            </a:b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dirty="0">
                <a:solidFill>
                  <a:schemeClr val="tx1"/>
                </a:solidFill>
              </a:rPr>
              <a:t>Josh Allen and Patrick </a:t>
            </a:r>
            <a:r>
              <a:rPr lang="en-US" sz="1600" dirty="0" err="1">
                <a:solidFill>
                  <a:schemeClr val="tx1"/>
                </a:solidFill>
              </a:rPr>
              <a:t>Mahomes</a:t>
            </a:r>
            <a:r>
              <a:rPr lang="en-US" sz="1600" dirty="0">
                <a:solidFill>
                  <a:schemeClr val="tx1"/>
                </a:solidFill>
              </a:rPr>
              <a:t> were the only other QBs to average over 23 </a:t>
            </a:r>
            <a:r>
              <a:rPr lang="en-US" sz="1600" dirty="0" err="1">
                <a:solidFill>
                  <a:schemeClr val="tx1"/>
                </a:solidFill>
              </a:rPr>
              <a:t>FantPts</a:t>
            </a:r>
            <a:r>
              <a:rPr lang="en-US" sz="1600" dirty="0">
                <a:solidFill>
                  <a:schemeClr val="tx1"/>
                </a:solidFill>
              </a:rPr>
              <a:t> per game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20384D-2932-1897-29E7-F5FEEBCF362C}"/>
              </a:ext>
            </a:extLst>
          </p:cNvPr>
          <p:cNvSpPr txBox="1"/>
          <p:nvPr/>
        </p:nvSpPr>
        <p:spPr>
          <a:xfrm>
            <a:off x="762000" y="678873"/>
            <a:ext cx="3625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Scoring QBs</a:t>
            </a:r>
          </a:p>
        </p:txBody>
      </p:sp>
    </p:spTree>
    <p:extLst>
      <p:ext uri="{BB962C8B-B14F-4D97-AF65-F5344CB8AC3E}">
        <p14:creationId xmlns:p14="http://schemas.microsoft.com/office/powerpoint/2010/main" val="1408079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EDAE68-6FD0-927A-2E25-68D96C0FA1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1356" y="837406"/>
            <a:ext cx="4953000" cy="5181600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0FEEB3B-4239-C953-97BF-E9983B50D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631" y="2319867"/>
            <a:ext cx="3501197" cy="2481483"/>
          </a:xfrm>
        </p:spPr>
        <p:txBody>
          <a:bodyPr/>
          <a:lstStyle/>
          <a:p>
            <a:r>
              <a:rPr lang="en-US" dirty="0"/>
              <a:t>Christian McCaffery’s 2019 season was the best RB season.</a:t>
            </a:r>
          </a:p>
          <a:p>
            <a:r>
              <a:rPr lang="en-US" dirty="0"/>
              <a:t>Derrick Henry was had the highest average score between 2019-21</a:t>
            </a:r>
          </a:p>
          <a:p>
            <a:r>
              <a:rPr lang="en-US" dirty="0"/>
              <a:t>Six RBs averaged over 15 </a:t>
            </a:r>
            <a:r>
              <a:rPr lang="en-US" dirty="0" err="1"/>
              <a:t>FantPts</a:t>
            </a:r>
            <a:r>
              <a:rPr lang="en-US" dirty="0"/>
              <a:t> a game during this timeframe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20384D-2932-1897-29E7-F5FEEBCF362C}"/>
              </a:ext>
            </a:extLst>
          </p:cNvPr>
          <p:cNvSpPr txBox="1"/>
          <p:nvPr/>
        </p:nvSpPr>
        <p:spPr>
          <a:xfrm>
            <a:off x="762000" y="678873"/>
            <a:ext cx="3625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Scoring RBs</a:t>
            </a:r>
          </a:p>
        </p:txBody>
      </p:sp>
    </p:spTree>
    <p:extLst>
      <p:ext uri="{BB962C8B-B14F-4D97-AF65-F5344CB8AC3E}">
        <p14:creationId xmlns:p14="http://schemas.microsoft.com/office/powerpoint/2010/main" val="99809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9323E31-BE9F-9DD1-EF93-448C02B77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1356" y="913606"/>
            <a:ext cx="4953000" cy="5029200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73AC016-77F4-1757-AABF-D9E561630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631" y="2379133"/>
            <a:ext cx="3501197" cy="2422217"/>
          </a:xfrm>
        </p:spPr>
        <p:txBody>
          <a:bodyPr/>
          <a:lstStyle/>
          <a:p>
            <a:r>
              <a:rPr lang="en-US" dirty="0"/>
              <a:t>Cooper </a:t>
            </a:r>
            <a:r>
              <a:rPr lang="en-US" dirty="0" err="1"/>
              <a:t>Kupp</a:t>
            </a:r>
            <a:r>
              <a:rPr lang="en-US" dirty="0"/>
              <a:t> had the best WR season (2021)</a:t>
            </a:r>
          </a:p>
          <a:p>
            <a:r>
              <a:rPr lang="en-US" dirty="0"/>
              <a:t>WRs had more volatility in who was a top scorer on a year-to-year basis</a:t>
            </a:r>
          </a:p>
          <a:p>
            <a:r>
              <a:rPr lang="en-US" dirty="0"/>
              <a:t>Overall WRs scored less than both QBs and RBs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20384D-2932-1897-29E7-F5FEEBCF362C}"/>
              </a:ext>
            </a:extLst>
          </p:cNvPr>
          <p:cNvSpPr txBox="1"/>
          <p:nvPr/>
        </p:nvSpPr>
        <p:spPr>
          <a:xfrm>
            <a:off x="762000" y="678873"/>
            <a:ext cx="3625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Scoring WRs</a:t>
            </a:r>
          </a:p>
        </p:txBody>
      </p:sp>
    </p:spTree>
    <p:extLst>
      <p:ext uri="{BB962C8B-B14F-4D97-AF65-F5344CB8AC3E}">
        <p14:creationId xmlns:p14="http://schemas.microsoft.com/office/powerpoint/2010/main" val="2535603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F215505-69F5-D9FD-6210-9F6A9DC92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1356" y="996156"/>
            <a:ext cx="4953000" cy="4864100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A8ECF3-F994-1A78-7A98-CCD3BC68A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631" y="2396067"/>
            <a:ext cx="3501197" cy="2405283"/>
          </a:xfrm>
        </p:spPr>
        <p:txBody>
          <a:bodyPr/>
          <a:lstStyle/>
          <a:p>
            <a:r>
              <a:rPr lang="en-US" dirty="0"/>
              <a:t>TE production only had two players have  seasons with over 11 </a:t>
            </a:r>
            <a:r>
              <a:rPr lang="en-US" dirty="0" err="1"/>
              <a:t>FantPt</a:t>
            </a:r>
            <a:r>
              <a:rPr lang="en-US" dirty="0"/>
              <a:t> (Travis </a:t>
            </a:r>
            <a:r>
              <a:rPr lang="en-US" dirty="0" err="1"/>
              <a:t>kelce</a:t>
            </a:r>
            <a:r>
              <a:rPr lang="en-US" dirty="0"/>
              <a:t> and Mark Andrews)</a:t>
            </a:r>
          </a:p>
          <a:p>
            <a:r>
              <a:rPr lang="en-US" dirty="0"/>
              <a:t>Largest gap between top TEs and lower tiered 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20384D-2932-1897-29E7-F5FEEBCF362C}"/>
              </a:ext>
            </a:extLst>
          </p:cNvPr>
          <p:cNvSpPr txBox="1"/>
          <p:nvPr/>
        </p:nvSpPr>
        <p:spPr>
          <a:xfrm>
            <a:off x="762000" y="678873"/>
            <a:ext cx="3625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Scoring TEs</a:t>
            </a:r>
          </a:p>
        </p:txBody>
      </p:sp>
    </p:spTree>
    <p:extLst>
      <p:ext uri="{BB962C8B-B14F-4D97-AF65-F5344CB8AC3E}">
        <p14:creationId xmlns:p14="http://schemas.microsoft.com/office/powerpoint/2010/main" val="2027421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D77BF60-CC87-4027-B3A1-21222A987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39E3CBF9-BAA3-4654-9C20-8457916C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DF86235A-7821-4C9B-B00C-A6D4997EA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DE04CFF3-0067-40C4-A502-FD43E6373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3037DCE4-244D-4455-814F-C32C5AAF0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BB37AF1A-E10D-47F9-8CB6-CAC43089D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80286243-26F2-40E9-83FD-D4200A16F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D90A700B-85BC-45F8-9652-72A721761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BA84F2EA-FBDD-4B0B-8EEB-3112A0234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2B14D210-D95B-44BE-94CF-B8A899AFC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C97AA8A3-5D0D-4295-B878-4876554FD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DA6907CB-7510-4979-A274-5F202AC4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DC01392-803F-446A-B518-EE3CA21A7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48F6318-9253-44DE-9F80-3AAA08F158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2AEF689E-C7B9-4F8D-905C-142D1FC6F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FC3467E-0EFC-4845-B9D9-015017B4E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7C220884-350B-4680-B923-7DD73FCBE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0A1E7EC2-949A-4D2A-8140-AD021D38A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5464AFDF-444D-41C6-866D-234594CB55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F4AFC20A-B8F4-4340-8EE6-C281F05A91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55325372-8B9A-46B7-99C5-AD2EFBD67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8CE6AB0E-E26C-4FCA-9021-D1F2CFDDE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D2348D4-E1BA-4B8B-8E09-1F8CAC806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D155FD3-C0DD-42A7-8657-4C87201CD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Isosceles Triangle 22">
              <a:extLst>
                <a:ext uri="{FF2B5EF4-FFF2-40B4-BE49-F238E27FC236}">
                  <a16:creationId xmlns:a16="http://schemas.microsoft.com/office/drawing/2014/main" id="{BA7C20E1-83E3-4B4B-9C0E-AAF4383EE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2D16DDD-7A4B-45BF-92D2-3C3EB690F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BF1AB5B0-263B-4251-A882-934C776FB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78ABF88-46E8-4029-AB46-E4771F473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A593930E-DC99-4A6F-8D1B-FCB4393EC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A9F599E6-CA6D-46B2-AA6A-CB51C9674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A12B52D1-9634-439A-BF00-9A83528A2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BDC62A16-3789-4407-98CB-FE9204C07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5B3E90E5-D147-40EE-A247-7E7FA76D9C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4B6FABF9-7C96-401D-B639-971F46EFF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317ABAB0-8B6B-4191-9022-B4387F6B6E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4D27EFFC-691E-43D3-A8B0-072BD810E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556C61FB-950E-48E2-9BA3-C08FB72776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9EE5CF75-7832-472F-9A10-C6940AE7B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B25CB582-3404-4E8B-88DF-C913EA233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BD3AE87A-86BB-4608-98F3-F97A5FB3D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D3C04704-0E90-43BD-8C48-CB17683BF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00590DBF-511F-42DE-8D80-9DA44D4C4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92D85413-70BF-48F7-BA51-5CA843FD3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C4BC7756-F570-451B-A402-3667C0BBF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BDAC7596-8288-4C88-849A-1AAD5FFD59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DBDDB9B0-48C6-4884-AE49-0CDC0770C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FE44F16A-C4EC-43CB-A4B0-05825FDB6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4">
              <a:extLst>
                <a:ext uri="{FF2B5EF4-FFF2-40B4-BE49-F238E27FC236}">
                  <a16:creationId xmlns:a16="http://schemas.microsoft.com/office/drawing/2014/main" id="{B1D66A51-8EB2-47CB-8909-5879319D8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E5A9A04F-DABB-442E-BFF9-C2A735C63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2B96BCF-4C10-8ACB-01EC-254505DCD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10488547" cy="1190912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000" dirty="0">
                <a:solidFill>
                  <a:schemeClr val="tx1"/>
                </a:solidFill>
              </a:rPr>
              <a:t>Best Players over 2019-21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EFF95C-86E3-DA68-14AB-4CAA0C5A84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0067" y="2350294"/>
            <a:ext cx="4733424" cy="34547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Over 2019-21 timeframe Lamar Jackson was overall highest scoring player.</a:t>
            </a:r>
          </a:p>
          <a:p>
            <a:r>
              <a:rPr lang="en-US" dirty="0"/>
              <a:t>There is separation between best RBs/WRs and TEs</a:t>
            </a:r>
          </a:p>
        </p:txBody>
      </p:sp>
      <p:pic>
        <p:nvPicPr>
          <p:cNvPr id="66" name="Content Placeholder 65" descr="Chart, box and whisker chart&#10;&#10;Description automatically generated">
            <a:extLst>
              <a:ext uri="{FF2B5EF4-FFF2-40B4-BE49-F238E27FC236}">
                <a16:creationId xmlns:a16="http://schemas.microsoft.com/office/drawing/2014/main" id="{2974C2DC-9B29-9F2C-909D-912826EAF52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43380" y="622300"/>
            <a:ext cx="5940891" cy="5852000"/>
          </a:xfrm>
        </p:spPr>
      </p:pic>
    </p:spTree>
    <p:extLst>
      <p:ext uri="{BB962C8B-B14F-4D97-AF65-F5344CB8AC3E}">
        <p14:creationId xmlns:p14="http://schemas.microsoft.com/office/powerpoint/2010/main" val="4098021578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10B6F4"/>
      </a:accent1>
      <a:accent2>
        <a:srgbClr val="3C78C3"/>
      </a:accent2>
      <a:accent3>
        <a:srgbClr val="9F52D0"/>
      </a:accent3>
      <a:accent4>
        <a:srgbClr val="D64198"/>
      </a:accent4>
      <a:accent5>
        <a:srgbClr val="DA2228"/>
      </a:accent5>
      <a:accent6>
        <a:srgbClr val="F18318"/>
      </a:accent6>
      <a:hlink>
        <a:srgbClr val="38DDEC"/>
      </a:hlink>
      <a:folHlink>
        <a:srgbClr val="A8DEE8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CB9708-C445-4049-9D7F-4C8684E69A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{AAC96D7A-CDD3-AE4E-9301-66563AAAB0F9}tf16401369</Template>
  <TotalTime>2726</TotalTime>
  <Words>330</Words>
  <Application>Microsoft Macintosh PowerPoint</Application>
  <PresentationFormat>Widescreen</PresentationFormat>
  <Paragraphs>45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Rockwell</vt:lpstr>
      <vt:lpstr>Wingdings</vt:lpstr>
      <vt:lpstr>Atlas</vt:lpstr>
      <vt:lpstr>Fantasy Football Analysis</vt:lpstr>
      <vt:lpstr>Overview</vt:lpstr>
      <vt:lpstr>Data Overview</vt:lpstr>
      <vt:lpstr>Fantasy Football Analysis</vt:lpstr>
      <vt:lpstr>PowerPoint Presentation</vt:lpstr>
      <vt:lpstr>PowerPoint Presentation</vt:lpstr>
      <vt:lpstr>PowerPoint Presentation</vt:lpstr>
      <vt:lpstr>PowerPoint Presentation</vt:lpstr>
      <vt:lpstr>Best Players over 2019-21</vt:lpstr>
      <vt:lpstr>PowerPoint Presentation</vt:lpstr>
      <vt:lpstr>Opposing Defense FantPts Allowed by 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Parsons</dc:creator>
  <cp:lastModifiedBy>David Parsons</cp:lastModifiedBy>
  <cp:revision>32</cp:revision>
  <dcterms:created xsi:type="dcterms:W3CDTF">2022-09-17T15:34:53Z</dcterms:created>
  <dcterms:modified xsi:type="dcterms:W3CDTF">2022-12-09T01:15:28Z</dcterms:modified>
</cp:coreProperties>
</file>

<file path=docProps/thumbnail.jpeg>
</file>